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dDYaaSFk5aWNciawJyukhJoE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customschemas.google.com/relationships/presentationmetadata" Target="metadata"/><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a:p>
        </p:txBody>
      </p:sp>
      <p:sp>
        <p:nvSpPr>
          <p:cNvPr id="128" name="Google Shape;12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C7E07C16-6C6A-C94C-8DE5-DBFC16A110A6}"/>
              </a:ext>
            </a:extLst>
          </p:cNvPr>
          <p:cNvPicPr>
            <a:picLocks noChangeAspect="1"/>
          </p:cNvPicPr>
          <p:nvPr userDrawn="1"/>
        </p:nvPicPr>
        <p:blipFill>
          <a:blip r:embed="rId13"/>
          <a:stretch>
            <a:fillRect/>
          </a:stretch>
        </p:blipFill>
        <p:spPr>
          <a:xfrm>
            <a:off x="0" y="0"/>
            <a:ext cx="9144000" cy="685800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 name="Picture 7">
            <a:extLst>
              <a:ext uri="{FF2B5EF4-FFF2-40B4-BE49-F238E27FC236}">
                <a16:creationId xmlns:a16="http://schemas.microsoft.com/office/drawing/2014/main" id="{5BE1816E-7899-3F43-9353-67E05B4C4AA0}"/>
              </a:ext>
            </a:extLst>
          </p:cNvPr>
          <p:cNvPicPr>
            <a:picLocks noChangeAspect="1"/>
          </p:cNvPicPr>
          <p:nvPr/>
        </p:nvPicPr>
        <p:blipFill>
          <a:blip r:embed="rId3"/>
          <a:stretch>
            <a:fillRect/>
          </a:stretch>
        </p:blipFill>
        <p:spPr>
          <a:xfrm>
            <a:off x="0" y="0"/>
            <a:ext cx="9144000" cy="6858000"/>
          </a:xfrm>
          <a:prstGeom prst="rect">
            <a:avLst/>
          </a:prstGeom>
        </p:spPr>
      </p:pic>
      <p:sp>
        <p:nvSpPr>
          <p:cNvPr id="5" name="Google Shape;94;p2">
            <a:extLst>
              <a:ext uri="{FF2B5EF4-FFF2-40B4-BE49-F238E27FC236}">
                <a16:creationId xmlns:a16="http://schemas.microsoft.com/office/drawing/2014/main" id="{DA7DDB43-8317-EF48-AA6E-2F1EB94C6534}"/>
              </a:ext>
            </a:extLst>
          </p:cNvPr>
          <p:cNvSpPr txBox="1"/>
          <p:nvPr/>
        </p:nvSpPr>
        <p:spPr>
          <a:xfrm>
            <a:off x="470647" y="1558400"/>
            <a:ext cx="820270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i="0" u="none" strike="noStrike" cap="none" dirty="0">
                <a:solidFill>
                  <a:schemeClr val="dk1"/>
                </a:solidFill>
                <a:latin typeface="Georgia"/>
                <a:ea typeface="Georgia"/>
                <a:cs typeface="Georgia"/>
                <a:sym typeface="Georgia"/>
              </a:rPr>
              <a:t>Boy Giant: Son of Gulliver </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478118" y="448235"/>
            <a:ext cx="8202706"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i="0" u="none" strike="noStrike" cap="none" dirty="0">
                <a:solidFill>
                  <a:schemeClr val="dk1"/>
                </a:solidFill>
                <a:latin typeface="Georgia"/>
                <a:ea typeface="Georgia"/>
                <a:cs typeface="Georgia"/>
                <a:sym typeface="Georgia"/>
              </a:rPr>
              <a:t>Boy Giant: Son of Gulliver </a:t>
            </a:r>
            <a:endParaRPr sz="4400" dirty="0"/>
          </a:p>
        </p:txBody>
      </p:sp>
      <p:sp>
        <p:nvSpPr>
          <p:cNvPr id="95" name="Google Shape;95;p2"/>
          <p:cNvSpPr txBox="1"/>
          <p:nvPr/>
        </p:nvSpPr>
        <p:spPr>
          <a:xfrm>
            <a:off x="4034118" y="1402342"/>
            <a:ext cx="464670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1" u="none" strike="noStrike" cap="none">
                <a:solidFill>
                  <a:schemeClr val="dk1"/>
                </a:solidFill>
                <a:latin typeface="Georgia"/>
                <a:ea typeface="Georgia"/>
                <a:cs typeface="Georgia"/>
                <a:sym typeface="Georgia"/>
              </a:rPr>
              <a:t>A little hope makes a big difference.</a:t>
            </a:r>
            <a:endParaRPr/>
          </a:p>
          <a:p>
            <a:pPr marL="0" marR="0" lvl="0" indent="0" algn="l" rtl="0">
              <a:spcBef>
                <a:spcPts val="0"/>
              </a:spcBef>
              <a:spcAft>
                <a:spcPts val="0"/>
              </a:spcAft>
              <a:buNone/>
            </a:pPr>
            <a:endParaRPr sz="2000">
              <a:solidFill>
                <a:schemeClr val="dk1"/>
              </a:solidFill>
              <a:latin typeface="Georgia"/>
              <a:ea typeface="Georgia"/>
              <a:cs typeface="Georgia"/>
              <a:sym typeface="Georgia"/>
            </a:endParaRPr>
          </a:p>
          <a:p>
            <a:pPr marL="0" marR="0" lvl="0" indent="0" algn="l" rtl="0">
              <a:spcBef>
                <a:spcPts val="0"/>
              </a:spcBef>
              <a:spcAft>
                <a:spcPts val="0"/>
              </a:spcAft>
              <a:buNone/>
            </a:pPr>
            <a:r>
              <a:rPr lang="en-GB" sz="2000">
                <a:solidFill>
                  <a:schemeClr val="dk1"/>
                </a:solidFill>
                <a:latin typeface="Georgia"/>
                <a:ea typeface="Georgia"/>
                <a:cs typeface="Georgia"/>
                <a:sym typeface="Georgia"/>
              </a:rPr>
              <a:t>War has forced Omar and his mother to leave their home in Afghanistan and venture across the sea to Europe. When their boat sinks, and Omar finds himself alone, with no hope of rescue, it seems as if his story has come to an end.</a:t>
            </a:r>
            <a:endParaRPr/>
          </a:p>
          <a:p>
            <a:pPr marL="0" marR="0" lvl="0" indent="0" algn="l" rtl="0">
              <a:spcBef>
                <a:spcPts val="0"/>
              </a:spcBef>
              <a:spcAft>
                <a:spcPts val="0"/>
              </a:spcAft>
              <a:buNone/>
            </a:pPr>
            <a:endParaRPr sz="2000">
              <a:solidFill>
                <a:schemeClr val="dk1"/>
              </a:solidFill>
              <a:latin typeface="Georgia"/>
              <a:ea typeface="Georgia"/>
              <a:cs typeface="Georgia"/>
              <a:sym typeface="Georgia"/>
            </a:endParaRPr>
          </a:p>
          <a:p>
            <a:pPr marL="0" marR="0" lvl="0" indent="0" algn="l" rtl="0">
              <a:spcBef>
                <a:spcPts val="0"/>
              </a:spcBef>
              <a:spcAft>
                <a:spcPts val="0"/>
              </a:spcAft>
              <a:buNone/>
            </a:pPr>
            <a:r>
              <a:rPr lang="en-GB" sz="2000">
                <a:solidFill>
                  <a:schemeClr val="dk1"/>
                </a:solidFill>
                <a:latin typeface="Georgia"/>
                <a:ea typeface="Georgia"/>
                <a:cs typeface="Georgia"/>
                <a:sym typeface="Georgia"/>
              </a:rPr>
              <a:t>But it is only just beginning…</a:t>
            </a:r>
            <a:endParaRPr/>
          </a:p>
        </p:txBody>
      </p:sp>
      <p:pic>
        <p:nvPicPr>
          <p:cNvPr id="3" name="Picture 2">
            <a:extLst>
              <a:ext uri="{FF2B5EF4-FFF2-40B4-BE49-F238E27FC236}">
                <a16:creationId xmlns:a16="http://schemas.microsoft.com/office/drawing/2014/main" id="{4A54C329-4062-9E47-908D-A9F1A5080D64}"/>
              </a:ext>
            </a:extLst>
          </p:cNvPr>
          <p:cNvPicPr>
            <a:picLocks noChangeAspect="1"/>
          </p:cNvPicPr>
          <p:nvPr/>
        </p:nvPicPr>
        <p:blipFill>
          <a:blip r:embed="rId3"/>
          <a:stretch>
            <a:fillRect/>
          </a:stretch>
        </p:blipFill>
        <p:spPr>
          <a:xfrm>
            <a:off x="963837" y="1463409"/>
            <a:ext cx="2428654" cy="39311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Georgia"/>
              <a:buNone/>
            </a:pPr>
            <a:r>
              <a:rPr lang="en-GB" dirty="0">
                <a:latin typeface="Georgia"/>
                <a:ea typeface="Georgia"/>
                <a:cs typeface="Georgia"/>
                <a:sym typeface="Georgia"/>
              </a:rPr>
              <a:t>Discussion questions</a:t>
            </a:r>
            <a:endParaRPr dirty="0">
              <a:latin typeface="Georgia"/>
              <a:ea typeface="Georgia"/>
              <a:cs typeface="Georgia"/>
              <a:sym typeface="Georgia"/>
            </a:endParaRPr>
          </a:p>
        </p:txBody>
      </p:sp>
      <p:sp>
        <p:nvSpPr>
          <p:cNvPr id="103" name="Google Shape;103;p3"/>
          <p:cNvSpPr txBox="1">
            <a:spLocks noGrp="1"/>
          </p:cNvSpPr>
          <p:nvPr>
            <p:ph type="body" idx="1"/>
          </p:nvPr>
        </p:nvSpPr>
        <p:spPr>
          <a:xfrm>
            <a:off x="457200" y="1600200"/>
            <a:ext cx="8229600" cy="5006083"/>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Clr>
                <a:schemeClr val="dk1"/>
              </a:buClr>
              <a:buSzPts val="1960"/>
              <a:buChar char="•"/>
            </a:pPr>
            <a:r>
              <a:rPr lang="en-GB" sz="1800" dirty="0">
                <a:latin typeface="Georgia"/>
                <a:ea typeface="Georgia"/>
                <a:cs typeface="Georgia"/>
                <a:sym typeface="Georgia"/>
              </a:rPr>
              <a:t>The characters in </a:t>
            </a:r>
            <a:r>
              <a:rPr lang="en-GB" sz="1800" i="1" dirty="0">
                <a:latin typeface="Georgia"/>
                <a:ea typeface="Georgia"/>
                <a:cs typeface="Georgia"/>
                <a:sym typeface="Georgia"/>
              </a:rPr>
              <a:t>Boy Giant</a:t>
            </a:r>
            <a:r>
              <a:rPr lang="en-GB" sz="1800" dirty="0">
                <a:latin typeface="Georgia"/>
                <a:ea typeface="Georgia"/>
                <a:cs typeface="Georgia"/>
                <a:sym typeface="Georgia"/>
              </a:rPr>
              <a:t> make many different journeys. Which journey do you think is the most important in the story? Why?</a:t>
            </a:r>
            <a:endParaRPr sz="1800" dirty="0"/>
          </a:p>
          <a:p>
            <a:pPr marL="342900" lvl="0" indent="-342900" algn="l" rtl="0">
              <a:lnSpc>
                <a:spcPct val="150000"/>
              </a:lnSpc>
              <a:spcBef>
                <a:spcPts val="392"/>
              </a:spcBef>
              <a:spcAft>
                <a:spcPts val="0"/>
              </a:spcAft>
              <a:buClr>
                <a:schemeClr val="dk1"/>
              </a:buClr>
              <a:buSzPts val="1960"/>
              <a:buChar char="•"/>
            </a:pPr>
            <a:r>
              <a:rPr lang="en-GB" sz="1800" dirty="0">
                <a:latin typeface="Georgia"/>
                <a:ea typeface="Georgia"/>
                <a:cs typeface="Georgia"/>
                <a:sym typeface="Georgia"/>
              </a:rPr>
              <a:t>Why did the emperor of Lilliput release Gulliver from his chains? Was it out of kindness? Why/why not? </a:t>
            </a:r>
            <a:endParaRPr sz="1800" dirty="0"/>
          </a:p>
          <a:p>
            <a:pPr marL="342900" lvl="0" indent="-342900" algn="l" rtl="0">
              <a:lnSpc>
                <a:spcPct val="150000"/>
              </a:lnSpc>
              <a:spcBef>
                <a:spcPts val="392"/>
              </a:spcBef>
              <a:spcAft>
                <a:spcPts val="0"/>
              </a:spcAft>
              <a:buClr>
                <a:schemeClr val="dk1"/>
              </a:buClr>
              <a:buSzPts val="1960"/>
              <a:buChar char="•"/>
            </a:pPr>
            <a:r>
              <a:rPr lang="en-GB" sz="1800" dirty="0">
                <a:latin typeface="Georgia"/>
                <a:ea typeface="Georgia"/>
                <a:cs typeface="Georgia"/>
                <a:sym typeface="Georgia"/>
              </a:rPr>
              <a:t>Why do the people of </a:t>
            </a:r>
            <a:r>
              <a:rPr lang="en-GB" sz="1800" dirty="0" err="1">
                <a:latin typeface="Georgia"/>
                <a:ea typeface="Georgia"/>
                <a:cs typeface="Georgia"/>
                <a:sym typeface="Georgia"/>
              </a:rPr>
              <a:t>Mevagissey</a:t>
            </a:r>
            <a:r>
              <a:rPr lang="en-GB" sz="1800" dirty="0">
                <a:latin typeface="Georgia"/>
                <a:ea typeface="Georgia"/>
                <a:cs typeface="Georgia"/>
                <a:sym typeface="Georgia"/>
              </a:rPr>
              <a:t> think Omar talks in ‘an old-fashioned way’? </a:t>
            </a:r>
            <a:endParaRPr sz="1800" dirty="0"/>
          </a:p>
          <a:p>
            <a:pPr marL="342900" lvl="0" indent="-342900" algn="l" rtl="0">
              <a:lnSpc>
                <a:spcPct val="150000"/>
              </a:lnSpc>
              <a:spcBef>
                <a:spcPts val="392"/>
              </a:spcBef>
              <a:spcAft>
                <a:spcPts val="0"/>
              </a:spcAft>
              <a:buClr>
                <a:schemeClr val="dk1"/>
              </a:buClr>
              <a:buSzPts val="1960"/>
              <a:buChar char="•"/>
            </a:pPr>
            <a:r>
              <a:rPr lang="en-GB" sz="1800" dirty="0">
                <a:latin typeface="Georgia"/>
                <a:ea typeface="Georgia"/>
                <a:cs typeface="Georgia"/>
                <a:sym typeface="Georgia"/>
              </a:rPr>
              <a:t>Which place in the story makes Omar happiest? Explain your answer. </a:t>
            </a:r>
            <a:endParaRPr sz="1800" dirty="0"/>
          </a:p>
          <a:p>
            <a:pPr marL="342900" lvl="0" indent="-342900" algn="l" rtl="0">
              <a:lnSpc>
                <a:spcPct val="150000"/>
              </a:lnSpc>
              <a:spcBef>
                <a:spcPts val="392"/>
              </a:spcBef>
              <a:spcAft>
                <a:spcPts val="0"/>
              </a:spcAft>
              <a:buClr>
                <a:schemeClr val="dk1"/>
              </a:buClr>
              <a:buSzPts val="1960"/>
              <a:buChar char="•"/>
            </a:pPr>
            <a:r>
              <a:rPr lang="en-GB" sz="1800" dirty="0">
                <a:latin typeface="Georgia"/>
                <a:ea typeface="Georgia"/>
                <a:cs typeface="Georgia"/>
                <a:sym typeface="Georgia"/>
              </a:rPr>
              <a:t>Does the story end happily for all of the characters? Do Omar, J.J., Zaya and </a:t>
            </a:r>
            <a:r>
              <a:rPr lang="en-GB" sz="1800" dirty="0" err="1">
                <a:latin typeface="Georgia"/>
                <a:ea typeface="Georgia"/>
                <a:cs typeface="Georgia"/>
                <a:sym typeface="Georgia"/>
              </a:rPr>
              <a:t>Natoban</a:t>
            </a:r>
            <a:r>
              <a:rPr lang="en-GB" sz="1800" dirty="0">
                <a:latin typeface="Georgia"/>
                <a:ea typeface="Georgia"/>
                <a:cs typeface="Georgia"/>
                <a:sym typeface="Georgia"/>
              </a:rPr>
              <a:t> all get the ending they deserve? Why/why not?</a:t>
            </a:r>
            <a:endParaRPr sz="1800" dirty="0"/>
          </a:p>
          <a:p>
            <a:pPr marL="342900" lvl="0" indent="-200660" algn="l" rtl="0">
              <a:lnSpc>
                <a:spcPct val="80000"/>
              </a:lnSpc>
              <a:spcBef>
                <a:spcPts val="448"/>
              </a:spcBef>
              <a:spcAft>
                <a:spcPts val="0"/>
              </a:spcAft>
              <a:buClr>
                <a:schemeClr val="dk1"/>
              </a:buClr>
              <a:buSzPts val="224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Georgia"/>
              <a:buNone/>
            </a:pPr>
            <a:r>
              <a:rPr lang="en-GB" b="1" dirty="0">
                <a:latin typeface="Georgia"/>
                <a:ea typeface="Georgia"/>
                <a:cs typeface="Georgia"/>
                <a:sym typeface="Georgia"/>
              </a:rPr>
              <a:t>Class debate</a:t>
            </a:r>
            <a:endParaRPr b="1" dirty="0">
              <a:latin typeface="Georgia"/>
              <a:ea typeface="Georgia"/>
              <a:cs typeface="Georgia"/>
              <a:sym typeface="Georgia"/>
            </a:endParaRPr>
          </a:p>
        </p:txBody>
      </p:sp>
      <p:sp>
        <p:nvSpPr>
          <p:cNvPr id="110" name="Google Shape;110;p4"/>
          <p:cNvSpPr txBox="1">
            <a:spLocks noGrp="1"/>
          </p:cNvSpPr>
          <p:nvPr>
            <p:ph type="body" idx="1"/>
          </p:nvPr>
        </p:nvSpPr>
        <p:spPr>
          <a:xfrm>
            <a:off x="457200" y="1600200"/>
            <a:ext cx="8229600" cy="500608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700"/>
              <a:buNone/>
            </a:pPr>
            <a:r>
              <a:rPr lang="en-GB" sz="2400" b="1" dirty="0">
                <a:latin typeface="Georgia"/>
                <a:ea typeface="Georgia"/>
                <a:cs typeface="Georgia"/>
                <a:sym typeface="Georgia"/>
              </a:rPr>
              <a:t>Omar was right to break the </a:t>
            </a:r>
            <a:r>
              <a:rPr lang="en-GB" sz="2400" b="1" dirty="0" err="1">
                <a:latin typeface="Georgia"/>
                <a:ea typeface="Georgia"/>
                <a:cs typeface="Georgia"/>
                <a:sym typeface="Georgia"/>
              </a:rPr>
              <a:t>Blufescuan’s</a:t>
            </a:r>
            <a:r>
              <a:rPr lang="en-GB" sz="2400" b="1" dirty="0">
                <a:latin typeface="Georgia"/>
                <a:ea typeface="Georgia"/>
                <a:cs typeface="Georgia"/>
                <a:sym typeface="Georgia"/>
              </a:rPr>
              <a:t> property because it led to peace between the two islands</a:t>
            </a:r>
            <a:endParaRPr sz="2400" dirty="0">
              <a:latin typeface="Georgia"/>
              <a:ea typeface="Georgia"/>
              <a:cs typeface="Georgia"/>
              <a:sym typeface="Georgia"/>
            </a:endParaRPr>
          </a:p>
          <a:p>
            <a:pPr marL="0" lvl="0" indent="0" algn="l" rtl="0">
              <a:spcBef>
                <a:spcPts val="640"/>
              </a:spcBef>
              <a:spcAft>
                <a:spcPts val="0"/>
              </a:spcAft>
              <a:buClr>
                <a:schemeClr val="dk1"/>
              </a:buClr>
              <a:buSzPts val="3200"/>
              <a:buNone/>
            </a:pPr>
            <a:endParaRPr sz="2400" dirty="0">
              <a:latin typeface="Georgia"/>
              <a:ea typeface="Georgia"/>
              <a:cs typeface="Georgia"/>
              <a:sym typeface="Georgia"/>
            </a:endParaRPr>
          </a:p>
          <a:p>
            <a:pPr marL="342900" lvl="0" indent="-342900" algn="l" rtl="0">
              <a:spcBef>
                <a:spcPts val="540"/>
              </a:spcBef>
              <a:spcAft>
                <a:spcPts val="0"/>
              </a:spcAft>
              <a:buClr>
                <a:schemeClr val="dk1"/>
              </a:buClr>
              <a:buSzPts val="2700"/>
              <a:buChar char="•"/>
            </a:pPr>
            <a:r>
              <a:rPr lang="en-GB" sz="2400" dirty="0">
                <a:latin typeface="Georgia"/>
                <a:ea typeface="Georgia"/>
                <a:cs typeface="Georgia"/>
                <a:sym typeface="Georgia"/>
              </a:rPr>
              <a:t>Do you agree or disagree with this statement?</a:t>
            </a:r>
            <a:endParaRPr sz="2400" dirty="0"/>
          </a:p>
          <a:p>
            <a:pPr marL="342900" lvl="0" indent="-342900" algn="l" rtl="0">
              <a:spcBef>
                <a:spcPts val="540"/>
              </a:spcBef>
              <a:spcAft>
                <a:spcPts val="0"/>
              </a:spcAft>
              <a:buClr>
                <a:schemeClr val="dk1"/>
              </a:buClr>
              <a:buSzPts val="2700"/>
              <a:buChar char="•"/>
            </a:pPr>
            <a:r>
              <a:rPr lang="en-GB" sz="2400" dirty="0">
                <a:latin typeface="Georgia"/>
                <a:ea typeface="Georgia"/>
                <a:cs typeface="Georgia"/>
                <a:sym typeface="Georgia"/>
              </a:rPr>
              <a:t>Why/why not?</a:t>
            </a:r>
            <a:endParaRPr sz="2400" dirty="0"/>
          </a:p>
          <a:p>
            <a:pPr marL="342900" lvl="0" indent="-139700" algn="l" rtl="0">
              <a:spcBef>
                <a:spcPts val="640"/>
              </a:spcBef>
              <a:spcAft>
                <a:spcPts val="0"/>
              </a:spcAft>
              <a:buClr>
                <a:schemeClr val="dk1"/>
              </a:buClr>
              <a:buSzPts val="3200"/>
              <a:buNone/>
            </a:pPr>
            <a:endParaRP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Georgia"/>
              <a:buNone/>
            </a:pPr>
            <a:r>
              <a:rPr lang="en-GB" b="1" dirty="0">
                <a:latin typeface="Georgia"/>
                <a:ea typeface="Georgia"/>
                <a:cs typeface="Georgia"/>
                <a:sym typeface="Georgia"/>
              </a:rPr>
              <a:t>Casting the ships out to sea</a:t>
            </a:r>
            <a:endParaRPr b="1" dirty="0">
              <a:latin typeface="Georgia"/>
              <a:ea typeface="Georgia"/>
              <a:cs typeface="Georgia"/>
              <a:sym typeface="Georgia"/>
            </a:endParaRPr>
          </a:p>
        </p:txBody>
      </p:sp>
      <p:sp>
        <p:nvSpPr>
          <p:cNvPr id="117" name="Google Shape;117;p5"/>
          <p:cNvSpPr txBox="1">
            <a:spLocks noGrp="1"/>
          </p:cNvSpPr>
          <p:nvPr>
            <p:ph type="body" idx="1"/>
          </p:nvPr>
        </p:nvSpPr>
        <p:spPr>
          <a:xfrm>
            <a:off x="806521" y="1543362"/>
            <a:ext cx="7530957" cy="50400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900"/>
              <a:buNone/>
            </a:pPr>
            <a:r>
              <a:rPr lang="en-GB" sz="1700" dirty="0">
                <a:latin typeface="Georgia"/>
                <a:ea typeface="Georgia"/>
                <a:cs typeface="Georgia"/>
                <a:sym typeface="Georgia"/>
              </a:rPr>
              <a:t>With the other hand I reached down and grabbed handfuls of anchor chains from the decks of the warships, and began to haul as many of them as I could out of the harbour. Everywhere sailors were abandoning their warships, leaping overboard in their hundreds.</a:t>
            </a:r>
            <a:endParaRPr sz="1700" dirty="0">
              <a:latin typeface="Georgia"/>
              <a:ea typeface="Georgia"/>
              <a:cs typeface="Georgia"/>
              <a:sym typeface="Georgia"/>
            </a:endParaRPr>
          </a:p>
          <a:p>
            <a:pPr marL="0" lvl="0" indent="0" algn="l" rtl="0">
              <a:lnSpc>
                <a:spcPct val="120000"/>
              </a:lnSpc>
              <a:spcBef>
                <a:spcPts val="600"/>
              </a:spcBef>
              <a:spcAft>
                <a:spcPts val="0"/>
              </a:spcAft>
              <a:buClr>
                <a:schemeClr val="dk1"/>
              </a:buClr>
              <a:buSzPts val="1900"/>
              <a:buNone/>
            </a:pPr>
            <a:r>
              <a:rPr lang="en-GB" sz="1700" dirty="0">
                <a:latin typeface="Georgia"/>
                <a:ea typeface="Georgia"/>
                <a:cs typeface="Georgia"/>
                <a:sym typeface="Georgia"/>
              </a:rPr>
              <a:t>Once out in the open sea, I let the warships go, and left them to drift away. Then I waded back into the harbour on </a:t>
            </a:r>
            <a:r>
              <a:rPr lang="en-GB" sz="1700" dirty="0" err="1">
                <a:latin typeface="Georgia"/>
                <a:ea typeface="Georgia"/>
                <a:cs typeface="Georgia"/>
                <a:sym typeface="Georgia"/>
              </a:rPr>
              <a:t>Blufescu</a:t>
            </a:r>
            <a:r>
              <a:rPr lang="en-GB" sz="1700" dirty="0">
                <a:latin typeface="Georgia"/>
                <a:ea typeface="Georgia"/>
                <a:cs typeface="Georgia"/>
                <a:sym typeface="Georgia"/>
              </a:rPr>
              <a:t> to fetch some more of them. I made the journey several times in and out of the harbour, each time under a shower of arrows, and there were musket balls and cannonballs bouncing off me too. Some of those did hurt, but not enough to trouble me much. And all the time the </a:t>
            </a:r>
            <a:r>
              <a:rPr lang="en-GB" sz="1700" dirty="0" err="1">
                <a:latin typeface="Georgia"/>
                <a:ea typeface="Georgia"/>
                <a:cs typeface="Georgia"/>
                <a:sym typeface="Georgia"/>
              </a:rPr>
              <a:t>Blufescuans</a:t>
            </a:r>
            <a:r>
              <a:rPr lang="en-GB" sz="1700" dirty="0">
                <a:latin typeface="Georgia"/>
                <a:ea typeface="Georgia"/>
                <a:cs typeface="Georgia"/>
                <a:sym typeface="Georgia"/>
              </a:rPr>
              <a:t> were shaking their fists at me, yelling at me, cursing me.</a:t>
            </a:r>
            <a:endParaRPr sz="1700" dirty="0"/>
          </a:p>
          <a:p>
            <a:pPr marL="0" lvl="0" indent="0" algn="l" rtl="0">
              <a:lnSpc>
                <a:spcPct val="120000"/>
              </a:lnSpc>
              <a:spcBef>
                <a:spcPts val="600"/>
              </a:spcBef>
              <a:spcAft>
                <a:spcPts val="0"/>
              </a:spcAft>
              <a:buClr>
                <a:schemeClr val="dk1"/>
              </a:buClr>
              <a:buSzPts val="1900"/>
              <a:buNone/>
            </a:pPr>
            <a:r>
              <a:rPr lang="en-GB" sz="1700" dirty="0">
                <a:latin typeface="Georgia"/>
                <a:ea typeface="Georgia"/>
                <a:cs typeface="Georgia"/>
                <a:sym typeface="Georgia"/>
              </a:rPr>
              <a:t>All along the shores of Lilliput the people were cheering and waving. I could hear a distant chanting, echoing over the ocean: “</a:t>
            </a:r>
            <a:r>
              <a:rPr lang="en-GB" sz="1700" dirty="0" err="1">
                <a:latin typeface="Georgia"/>
                <a:ea typeface="Georgia"/>
                <a:cs typeface="Georgia"/>
                <a:sym typeface="Georgia"/>
              </a:rPr>
              <a:t>Owzat</a:t>
            </a:r>
            <a:r>
              <a:rPr lang="en-GB" sz="1700" dirty="0">
                <a:latin typeface="Georgia"/>
                <a:ea typeface="Georgia"/>
                <a:cs typeface="Georgia"/>
                <a:sym typeface="Georgia"/>
              </a:rPr>
              <a:t>! </a:t>
            </a:r>
            <a:r>
              <a:rPr lang="en-GB" sz="1700" dirty="0" err="1">
                <a:latin typeface="Georgia"/>
                <a:ea typeface="Georgia"/>
                <a:cs typeface="Georgia"/>
                <a:sym typeface="Georgia"/>
              </a:rPr>
              <a:t>Owzat</a:t>
            </a:r>
            <a:r>
              <a:rPr lang="en-GB" sz="1700" dirty="0">
                <a:latin typeface="Georgia"/>
                <a:ea typeface="Georgia"/>
                <a:cs typeface="Georgia"/>
                <a:sym typeface="Georgia"/>
              </a:rPr>
              <a:t>! </a:t>
            </a:r>
            <a:r>
              <a:rPr lang="en-GB" sz="1700" dirty="0" err="1">
                <a:latin typeface="Georgia"/>
                <a:ea typeface="Georgia"/>
                <a:cs typeface="Georgia"/>
                <a:sym typeface="Georgia"/>
              </a:rPr>
              <a:t>Owzat</a:t>
            </a:r>
            <a:r>
              <a:rPr lang="en-GB" sz="1700" dirty="0">
                <a:latin typeface="Georgia"/>
                <a:ea typeface="Georgia"/>
                <a:cs typeface="Georgia"/>
                <a:sym typeface="Georgia"/>
              </a:rPr>
              <a:t>!”</a:t>
            </a:r>
            <a:endParaRPr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Georgia"/>
              <a:buNone/>
            </a:pPr>
            <a:r>
              <a:rPr lang="en-GB" b="1" dirty="0">
                <a:latin typeface="Georgia"/>
                <a:ea typeface="Georgia"/>
                <a:cs typeface="Georgia"/>
                <a:sym typeface="Georgia"/>
              </a:rPr>
              <a:t>Emperor </a:t>
            </a:r>
            <a:r>
              <a:rPr lang="en-GB" b="1" dirty="0" err="1">
                <a:latin typeface="Georgia"/>
                <a:ea typeface="Georgia"/>
                <a:cs typeface="Georgia"/>
                <a:sym typeface="Georgia"/>
              </a:rPr>
              <a:t>Bronar’s</a:t>
            </a:r>
            <a:r>
              <a:rPr lang="en-GB" b="1" dirty="0">
                <a:latin typeface="Georgia"/>
                <a:ea typeface="Georgia"/>
                <a:cs typeface="Georgia"/>
                <a:sym typeface="Georgia"/>
              </a:rPr>
              <a:t> palace</a:t>
            </a:r>
            <a:endParaRPr b="1" dirty="0">
              <a:latin typeface="Georgia"/>
              <a:ea typeface="Georgia"/>
              <a:cs typeface="Georgia"/>
              <a:sym typeface="Georgia"/>
            </a:endParaRPr>
          </a:p>
        </p:txBody>
      </p:sp>
      <p:sp>
        <p:nvSpPr>
          <p:cNvPr id="124" name="Google Shape;124;p6"/>
          <p:cNvSpPr txBox="1">
            <a:spLocks noGrp="1"/>
          </p:cNvSpPr>
          <p:nvPr>
            <p:ph type="body" idx="1"/>
          </p:nvPr>
        </p:nvSpPr>
        <p:spPr>
          <a:xfrm>
            <a:off x="757719" y="1417638"/>
            <a:ext cx="7628562" cy="4708525"/>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900"/>
              <a:buNone/>
            </a:pPr>
            <a:r>
              <a:rPr lang="en-GB" sz="1700" dirty="0">
                <a:latin typeface="Georgia"/>
                <a:ea typeface="Georgia"/>
                <a:cs typeface="Georgia"/>
                <a:sym typeface="Georgia"/>
              </a:rPr>
              <a:t>The people there were hiding where they could, looking up at me terrified. All of them were thin, and pale and dirty, their clothes in tatters. And there in the middle of the island surrounded by a great moat was the emperor’s palace. I knew what to do with that.</a:t>
            </a:r>
            <a:endParaRPr sz="1700" dirty="0"/>
          </a:p>
          <a:p>
            <a:pPr marL="0" lvl="0" indent="0" algn="l" rtl="0">
              <a:lnSpc>
                <a:spcPct val="120000"/>
              </a:lnSpc>
              <a:spcBef>
                <a:spcPts val="600"/>
              </a:spcBef>
              <a:spcAft>
                <a:spcPts val="0"/>
              </a:spcAft>
              <a:buClr>
                <a:schemeClr val="dk1"/>
              </a:buClr>
              <a:buSzPts val="1900"/>
              <a:buNone/>
            </a:pPr>
            <a:r>
              <a:rPr lang="en-GB" sz="1700" dirty="0">
                <a:latin typeface="Georgia"/>
                <a:ea typeface="Georgia"/>
                <a:cs typeface="Georgia"/>
                <a:sym typeface="Georgia"/>
              </a:rPr>
              <a:t>I set about pulling the palace down, wall by wall, room by room, and then I trampled on it. This took me a while, and as I was finishing I heard behind me a giant cheer. I saw the enslaved people of </a:t>
            </a:r>
            <a:r>
              <a:rPr lang="en-GB" sz="1700" dirty="0" err="1">
                <a:latin typeface="Georgia"/>
                <a:ea typeface="Georgia"/>
                <a:cs typeface="Georgia"/>
                <a:sym typeface="Georgia"/>
              </a:rPr>
              <a:t>Blufescu</a:t>
            </a:r>
            <a:r>
              <a:rPr lang="en-GB" sz="1700" dirty="0">
                <a:latin typeface="Georgia"/>
                <a:ea typeface="Georgia"/>
                <a:cs typeface="Georgia"/>
                <a:sym typeface="Georgia"/>
              </a:rPr>
              <a:t> charging towards the great stone wall surrounding the island. They had ladders, they had hammers, and they were angry. Soon they were knocking it down with anything they could find. Some were sitting up there astride the wall and pulling away the stones with their bare hands. I went to help them. Between us we flattened that great wall to the ground in a few hours, leaving in its place nothing but scattered stones, strewn everywhere. Nothing was left standing.</a:t>
            </a:r>
            <a:endParaRPr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Georgia"/>
              <a:buNone/>
            </a:pPr>
            <a:r>
              <a:rPr lang="en-GB" b="1" dirty="0">
                <a:latin typeface="Georgia"/>
                <a:ea typeface="Georgia"/>
                <a:cs typeface="Georgia"/>
                <a:sym typeface="Georgia"/>
              </a:rPr>
              <a:t>Features of a newspaper article</a:t>
            </a:r>
            <a:endParaRPr b="1" dirty="0">
              <a:latin typeface="Georgia"/>
              <a:ea typeface="Georgia"/>
              <a:cs typeface="Georgia"/>
              <a:sym typeface="Georgia"/>
            </a:endParaRPr>
          </a:p>
        </p:txBody>
      </p:sp>
      <p:sp>
        <p:nvSpPr>
          <p:cNvPr id="131" name="Google Shape;131;p7"/>
          <p:cNvSpPr txBox="1">
            <a:spLocks noGrp="1"/>
          </p:cNvSpPr>
          <p:nvPr>
            <p:ph type="body" idx="1"/>
          </p:nvPr>
        </p:nvSpPr>
        <p:spPr>
          <a:xfrm>
            <a:off x="457200" y="1962364"/>
            <a:ext cx="8229600" cy="4163799"/>
          </a:xfrm>
          <a:prstGeom prst="rect">
            <a:avLst/>
          </a:prstGeom>
          <a:noFill/>
          <a:ln>
            <a:noFill/>
          </a:ln>
        </p:spPr>
        <p:txBody>
          <a:bodyPr spcFirstLastPara="1" wrap="square" lIns="91425" tIns="45700" rIns="91425" bIns="45700" anchor="t" anchorCtr="0">
            <a:normAutofit/>
          </a:bodyPr>
          <a:lstStyle/>
          <a:p>
            <a:pPr marL="742950" lvl="1" indent="-285750" algn="l" rtl="0">
              <a:lnSpc>
                <a:spcPct val="130000"/>
              </a:lnSpc>
              <a:spcBef>
                <a:spcPts val="0"/>
              </a:spcBef>
              <a:spcAft>
                <a:spcPts val="0"/>
              </a:spcAft>
              <a:buClr>
                <a:schemeClr val="dk1"/>
              </a:buClr>
              <a:buSzPts val="2497"/>
              <a:buFont typeface="Arial"/>
              <a:buChar char="•"/>
            </a:pPr>
            <a:r>
              <a:rPr lang="en-GB" sz="2000" dirty="0">
                <a:latin typeface="Georgia"/>
                <a:ea typeface="Georgia"/>
                <a:cs typeface="Georgia"/>
                <a:sym typeface="Georgia"/>
              </a:rPr>
              <a:t>A headline that captures the reader’s attention</a:t>
            </a:r>
            <a:endParaRPr sz="2000" dirty="0"/>
          </a:p>
          <a:p>
            <a:pPr marL="742950" lvl="1" indent="-285750" algn="l" rtl="0">
              <a:lnSpc>
                <a:spcPct val="130000"/>
              </a:lnSpc>
              <a:spcBef>
                <a:spcPts val="499"/>
              </a:spcBef>
              <a:spcAft>
                <a:spcPts val="0"/>
              </a:spcAft>
              <a:buClr>
                <a:schemeClr val="dk1"/>
              </a:buClr>
              <a:buSzPts val="2497"/>
              <a:buFont typeface="Arial"/>
              <a:buChar char="•"/>
            </a:pPr>
            <a:r>
              <a:rPr lang="en-GB" sz="2000" dirty="0">
                <a:latin typeface="Georgia"/>
                <a:ea typeface="Georgia"/>
                <a:cs typeface="Georgia"/>
                <a:sym typeface="Georgia"/>
              </a:rPr>
              <a:t>A lead paragraph which outlines the </a:t>
            </a:r>
            <a:r>
              <a:rPr lang="en-GB" sz="2000" i="1" dirty="0">
                <a:latin typeface="Georgia"/>
                <a:ea typeface="Georgia"/>
                <a:cs typeface="Georgia"/>
                <a:sym typeface="Georgia"/>
              </a:rPr>
              <a:t>who</a:t>
            </a:r>
            <a:r>
              <a:rPr lang="en-GB" sz="2000" dirty="0">
                <a:latin typeface="Georgia"/>
                <a:ea typeface="Georgia"/>
                <a:cs typeface="Georgia"/>
                <a:sym typeface="Georgia"/>
              </a:rPr>
              <a:t>, </a:t>
            </a:r>
            <a:r>
              <a:rPr lang="en-GB" sz="2000" i="1" dirty="0">
                <a:latin typeface="Georgia"/>
                <a:ea typeface="Georgia"/>
                <a:cs typeface="Georgia"/>
                <a:sym typeface="Georgia"/>
              </a:rPr>
              <a:t>what</a:t>
            </a:r>
            <a:r>
              <a:rPr lang="en-GB" sz="2000" dirty="0">
                <a:latin typeface="Georgia"/>
                <a:ea typeface="Georgia"/>
                <a:cs typeface="Georgia"/>
                <a:sym typeface="Georgia"/>
              </a:rPr>
              <a:t>, </a:t>
            </a:r>
            <a:r>
              <a:rPr lang="en-GB" sz="2000" i="1" dirty="0">
                <a:latin typeface="Georgia"/>
                <a:ea typeface="Georgia"/>
                <a:cs typeface="Georgia"/>
                <a:sym typeface="Georgia"/>
              </a:rPr>
              <a:t>where</a:t>
            </a:r>
            <a:r>
              <a:rPr lang="en-GB" sz="2000" dirty="0">
                <a:latin typeface="Georgia"/>
                <a:ea typeface="Georgia"/>
                <a:cs typeface="Georgia"/>
                <a:sym typeface="Georgia"/>
              </a:rPr>
              <a:t>, </a:t>
            </a:r>
            <a:r>
              <a:rPr lang="en-GB" sz="2000" i="1" dirty="0">
                <a:latin typeface="Georgia"/>
                <a:ea typeface="Georgia"/>
                <a:cs typeface="Georgia"/>
                <a:sym typeface="Georgia"/>
              </a:rPr>
              <a:t>why</a:t>
            </a:r>
            <a:r>
              <a:rPr lang="en-GB" sz="2000" dirty="0">
                <a:latin typeface="Georgia"/>
                <a:ea typeface="Georgia"/>
                <a:cs typeface="Georgia"/>
                <a:sym typeface="Georgia"/>
              </a:rPr>
              <a:t> and </a:t>
            </a:r>
            <a:r>
              <a:rPr lang="en-GB" sz="2000" i="1" dirty="0">
                <a:latin typeface="Georgia"/>
                <a:ea typeface="Georgia"/>
                <a:cs typeface="Georgia"/>
                <a:sym typeface="Georgia"/>
              </a:rPr>
              <a:t>how</a:t>
            </a:r>
            <a:r>
              <a:rPr lang="en-GB" sz="2000" dirty="0">
                <a:latin typeface="Georgia"/>
                <a:ea typeface="Georgia"/>
                <a:cs typeface="Georgia"/>
                <a:sym typeface="Georgia"/>
              </a:rPr>
              <a:t> of the event</a:t>
            </a:r>
            <a:endParaRPr sz="2000" dirty="0"/>
          </a:p>
          <a:p>
            <a:pPr marL="742950" lvl="1" indent="-285750" algn="l" rtl="0">
              <a:lnSpc>
                <a:spcPct val="130000"/>
              </a:lnSpc>
              <a:spcBef>
                <a:spcPts val="499"/>
              </a:spcBef>
              <a:spcAft>
                <a:spcPts val="0"/>
              </a:spcAft>
              <a:buClr>
                <a:schemeClr val="dk1"/>
              </a:buClr>
              <a:buSzPts val="2497"/>
              <a:buFont typeface="Arial"/>
              <a:buChar char="•"/>
            </a:pPr>
            <a:r>
              <a:rPr lang="en-GB" sz="2000" dirty="0">
                <a:latin typeface="Georgia"/>
                <a:ea typeface="Georgia"/>
                <a:cs typeface="Georgia"/>
                <a:sym typeface="Georgia"/>
              </a:rPr>
              <a:t>A second paragraph that goes into further detail, featuring supporting facts, interviews or quotes and a commentary or opinion on events</a:t>
            </a:r>
            <a:endParaRPr sz="2000" dirty="0"/>
          </a:p>
          <a:p>
            <a:pPr marL="742950" lvl="1" indent="-285750" algn="l" rtl="0">
              <a:lnSpc>
                <a:spcPct val="130000"/>
              </a:lnSpc>
              <a:spcBef>
                <a:spcPts val="499"/>
              </a:spcBef>
              <a:spcAft>
                <a:spcPts val="0"/>
              </a:spcAft>
              <a:buClr>
                <a:schemeClr val="dk1"/>
              </a:buClr>
              <a:buSzPts val="2497"/>
              <a:buFont typeface="Arial"/>
              <a:buChar char="•"/>
            </a:pPr>
            <a:r>
              <a:rPr lang="en-GB" sz="2000" dirty="0">
                <a:latin typeface="Georgia"/>
                <a:ea typeface="Georgia"/>
                <a:cs typeface="Georgia"/>
                <a:sym typeface="Georgia"/>
              </a:rPr>
              <a:t>A conclusion drawing the piece to a close and speculating about what might happen next</a:t>
            </a:r>
            <a:endParaRPr sz="20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D3883AF911DB4C97BBF6C2938E44AD" ma:contentTypeVersion="13" ma:contentTypeDescription="Create a new document." ma:contentTypeScope="" ma:versionID="770b96991c2d410427e0b8655996ae10">
  <xsd:schema xmlns:xsd="http://www.w3.org/2001/XMLSchema" xmlns:xs="http://www.w3.org/2001/XMLSchema" xmlns:p="http://schemas.microsoft.com/office/2006/metadata/properties" xmlns:ns3="49345bb7-3615-4fbd-9d4a-290dc532bab8" xmlns:ns4="a941a089-ff75-4664-9f70-3844057d3cfd" targetNamespace="http://schemas.microsoft.com/office/2006/metadata/properties" ma:root="true" ma:fieldsID="69e4ff02a5389d3f6d0a36ef97f2013c" ns3:_="" ns4:_="">
    <xsd:import namespace="49345bb7-3615-4fbd-9d4a-290dc532bab8"/>
    <xsd:import namespace="a941a089-ff75-4664-9f70-3844057d3c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5bb7-3615-4fbd-9d4a-290dc532ba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1a089-ff75-4664-9f70-3844057d3c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F552AA-87F5-419C-9D5D-F97410C97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345bb7-3615-4fbd-9d4a-290dc532bab8"/>
    <ds:schemaRef ds:uri="a941a089-ff75-4664-9f70-3844057d3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E9366D-8C37-4829-AA0B-69BE2517B680}">
  <ds:schemaRefs>
    <ds:schemaRef ds:uri="http://schemas.microsoft.com/sharepoint/v3/contenttype/forms"/>
  </ds:schemaRefs>
</ds:datastoreItem>
</file>

<file path=customXml/itemProps3.xml><?xml version="1.0" encoding="utf-8"?>
<ds:datastoreItem xmlns:ds="http://schemas.openxmlformats.org/officeDocument/2006/customXml" ds:itemID="{2C75CBC7-CF46-408A-8B55-0D0E03BA27D3}">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941a089-ff75-4664-9f70-3844057d3cfd"/>
    <ds:schemaRef ds:uri="49345bb7-3615-4fbd-9d4a-290dc532ba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685</Words>
  <Application>Microsoft Office PowerPoint</Application>
  <PresentationFormat>On-screen Show (4:3)</PresentationFormat>
  <Paragraphs>36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Georgia</vt:lpstr>
      <vt:lpstr>Office Theme</vt:lpstr>
      <vt:lpstr>PowerPoint Presentation</vt:lpstr>
      <vt:lpstr>PowerPoint Presentation</vt:lpstr>
      <vt:lpstr>Discussion questions</vt:lpstr>
      <vt:lpstr>Class debate</vt:lpstr>
      <vt:lpstr>Casting the ships out to sea</vt:lpstr>
      <vt:lpstr>Emperor Bronar’s palace</vt:lpstr>
      <vt:lpstr>Features of a newspaper article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Clements</dc:creator>
  <cp:lastModifiedBy>Caitlin Shewell-Cooper</cp:lastModifiedBy>
  <cp:revision>7</cp:revision>
  <dcterms:created xsi:type="dcterms:W3CDTF">2018-12-21T07:19:16Z</dcterms:created>
  <dcterms:modified xsi:type="dcterms:W3CDTF">2021-02-04T16:32:51Z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0x010100A7D3883AF911DB4C97BBF6C2938E44AD</vt:lpwstr>
  </property>
</Properties>
</file>